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96" r:id="rId2"/>
    <p:sldId id="323" r:id="rId3"/>
    <p:sldId id="368" r:id="rId4"/>
    <p:sldId id="373" r:id="rId5"/>
    <p:sldId id="374" r:id="rId6"/>
    <p:sldId id="375" r:id="rId7"/>
    <p:sldId id="369" r:id="rId8"/>
    <p:sldId id="370" r:id="rId9"/>
    <p:sldId id="325" r:id="rId10"/>
    <p:sldId id="372" r:id="rId11"/>
    <p:sldId id="367" r:id="rId12"/>
    <p:sldId id="371" r:id="rId13"/>
    <p:sldId id="337" r:id="rId14"/>
    <p:sldId id="327" r:id="rId15"/>
    <p:sldId id="328" r:id="rId16"/>
    <p:sldId id="329" r:id="rId17"/>
    <p:sldId id="330" r:id="rId18"/>
    <p:sldId id="331" r:id="rId19"/>
    <p:sldId id="332" r:id="rId20"/>
    <p:sldId id="333" r:id="rId21"/>
    <p:sldId id="334" r:id="rId22"/>
    <p:sldId id="335" r:id="rId23"/>
    <p:sldId id="336" r:id="rId24"/>
  </p:sldIdLst>
  <p:sldSz cx="9144000" cy="6858000" type="screen4x3"/>
  <p:notesSz cx="7099300" cy="10234613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vid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7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Estil clar 1 - èmfasi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 clar 1 - èmfasi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Sense estil, quadrícula de ta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Estil mitjà 2 - èmfasi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Estil clar 1 - èmfasi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16" autoAdjust="0"/>
  </p:normalViewPr>
  <p:slideViewPr>
    <p:cSldViewPr>
      <p:cViewPr varScale="1">
        <p:scale>
          <a:sx n="79" d="100"/>
          <a:sy n="79" d="100"/>
        </p:scale>
        <p:origin x="1498" y="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0"/>
          </a:xfrm>
          <a:prstGeom prst="rect">
            <a:avLst/>
          </a:prstGeom>
        </p:spPr>
        <p:txBody>
          <a:bodyPr vert="horz" lIns="95162" tIns="47581" rIns="95162" bIns="4758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1730"/>
          </a:xfrm>
          <a:prstGeom prst="rect">
            <a:avLst/>
          </a:prstGeom>
        </p:spPr>
        <p:txBody>
          <a:bodyPr vert="horz" lIns="95162" tIns="47581" rIns="95162" bIns="4758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B10CA2C-CC66-483F-AA26-A914666E874C}" type="datetimeFigureOut">
              <a:rPr lang="ca-ES"/>
              <a:pPr>
                <a:defRPr/>
              </a:pPr>
              <a:t>31/5/2017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62" tIns="47581" rIns="95162" bIns="47581" rtlCol="0" anchor="ctr"/>
          <a:lstStyle/>
          <a:p>
            <a:pPr lvl="0"/>
            <a:endParaRPr lang="ca-ES" noProof="0" smtClean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5162" tIns="47581" rIns="95162" bIns="47581" rtlCol="0">
            <a:normAutofit/>
          </a:bodyPr>
          <a:lstStyle/>
          <a:p>
            <a:pPr lvl="0"/>
            <a:r>
              <a:rPr lang="ca-ES" noProof="0" smtClean="0"/>
              <a:t>Feu clic aquí per editar els estils de text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2" y="9721107"/>
            <a:ext cx="3076363" cy="511730"/>
          </a:xfrm>
          <a:prstGeom prst="rect">
            <a:avLst/>
          </a:prstGeom>
        </p:spPr>
        <p:txBody>
          <a:bodyPr vert="horz" lIns="95162" tIns="47581" rIns="95162" bIns="4758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0"/>
          </a:xfrm>
          <a:prstGeom prst="rect">
            <a:avLst/>
          </a:prstGeom>
        </p:spPr>
        <p:txBody>
          <a:bodyPr vert="horz" lIns="95162" tIns="47581" rIns="95162" bIns="4758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0F88DF9-F006-4CEB-8CF4-6FC61899A6C2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88228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</p:spTree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</p:spTree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80200" y="765175"/>
            <a:ext cx="1854200" cy="5256213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1116013" y="765175"/>
            <a:ext cx="5411787" cy="5256213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</p:spTree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</p:spTree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</p:spTree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1143000" y="1484313"/>
            <a:ext cx="3619500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914900" y="1484313"/>
            <a:ext cx="3619500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</p:spTree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</p:spTree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</p:spTree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</p:spTree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a-ES" noProof="0" smtClean="0"/>
              <a:t>Feu clic a la icona per afegir una imatge</a:t>
            </a:r>
            <a:endParaRPr lang="ca-ES" noProof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</p:spTree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765175"/>
            <a:ext cx="7391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Títol de la diapositiva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484313"/>
            <a:ext cx="7391400" cy="4537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estil del texto del patrón a primer nivell</a:t>
            </a:r>
          </a:p>
          <a:p>
            <a:pPr lvl="1"/>
            <a:r>
              <a:rPr lang="es-ES_tradnl" smtClean="0"/>
              <a:t>segon nivell</a:t>
            </a:r>
          </a:p>
          <a:p>
            <a:pPr lvl="2"/>
            <a:r>
              <a:rPr lang="es-ES_tradnl" smtClean="0"/>
              <a:t>tercer nivell</a:t>
            </a:r>
          </a:p>
          <a:p>
            <a:pPr lvl="3"/>
            <a:r>
              <a:rPr lang="es-ES_tradnl" smtClean="0"/>
              <a:t>quart nivell</a:t>
            </a:r>
          </a:p>
        </p:txBody>
      </p:sp>
      <p:pic>
        <p:nvPicPr>
          <p:cNvPr id="1030" name="Picture 6" descr="BOLAUPC"/>
          <p:cNvPicPr>
            <a:picLocks noChangeAspect="1" noChangeArrowheads="1"/>
          </p:cNvPicPr>
          <p:nvPr/>
        </p:nvPicPr>
        <p:blipFill>
          <a:blip r:embed="rId13" cstate="print"/>
          <a:srcRect r="26923" b="21794"/>
          <a:stretch>
            <a:fillRect/>
          </a:stretch>
        </p:blipFill>
        <p:spPr bwMode="auto">
          <a:xfrm>
            <a:off x="4230688" y="1600200"/>
            <a:ext cx="4913312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743950" y="6553200"/>
            <a:ext cx="46679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CEDEB84-B2AD-4E12-A34C-955B2A8D8772}" type="slidenum">
              <a:rPr lang="ca-ES">
                <a:solidFill>
                  <a:schemeClr val="accent1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ca-ES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2" name="Imatge 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92" y="13705"/>
            <a:ext cx="2952328" cy="78667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rd"/>
  </p:transition>
  <p:timing>
    <p:tnLst>
      <p:par>
        <p:cTn id="1" dur="indefinite" restart="never" nodeType="tmRoot"/>
      </p:par>
    </p:tnLst>
  </p:timing>
  <p:txStyles>
    <p:titleStyle>
      <a:lvl1pPr algn="l" defTabSz="762000" rtl="0" fontAlgn="base">
        <a:spcBef>
          <a:spcPct val="0"/>
        </a:spcBef>
        <a:spcAft>
          <a:spcPct val="0"/>
        </a:spcAft>
        <a:defRPr sz="2800" b="1">
          <a:solidFill>
            <a:schemeClr val="accent5">
              <a:lumMod val="50000"/>
            </a:schemeClr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defTabSz="762000" rtl="0" fontAlgn="base">
        <a:spcBef>
          <a:spcPct val="0"/>
        </a:spcBef>
        <a:spcAft>
          <a:spcPct val="0"/>
        </a:spcAft>
        <a:defRPr sz="28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defTabSz="762000" rtl="0" fontAlgn="base">
        <a:spcBef>
          <a:spcPct val="0"/>
        </a:spcBef>
        <a:spcAft>
          <a:spcPct val="0"/>
        </a:spcAft>
        <a:defRPr sz="28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defTabSz="762000" rtl="0" fontAlgn="base">
        <a:spcBef>
          <a:spcPct val="0"/>
        </a:spcBef>
        <a:spcAft>
          <a:spcPct val="0"/>
        </a:spcAft>
        <a:defRPr sz="28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defTabSz="762000" rtl="0" fontAlgn="base">
        <a:spcBef>
          <a:spcPct val="0"/>
        </a:spcBef>
        <a:spcAft>
          <a:spcPct val="0"/>
        </a:spcAft>
        <a:defRPr sz="28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defTabSz="762000" rtl="0" fontAlgn="base">
        <a:spcBef>
          <a:spcPct val="20000"/>
        </a:spcBef>
        <a:spcAft>
          <a:spcPct val="0"/>
        </a:spcAft>
        <a:buClr>
          <a:srgbClr val="351AA6"/>
        </a:buClr>
        <a:buSzPct val="80000"/>
        <a:buFont typeface="Wingdings" pitchFamily="2" charset="2"/>
        <a:buChar char="l"/>
        <a:defRPr sz="2200">
          <a:solidFill>
            <a:srgbClr val="351AA6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defTabSz="762000" rtl="0" fontAlgn="base">
        <a:spcBef>
          <a:spcPct val="0"/>
        </a:spcBef>
        <a:spcAft>
          <a:spcPct val="0"/>
        </a:spcAft>
        <a:buClr>
          <a:srgbClr val="351AA6"/>
        </a:buClr>
        <a:buSzPct val="80000"/>
        <a:buFont typeface="Wingdings" pitchFamily="2" charset="2"/>
        <a:buChar char="n"/>
        <a:defRPr sz="2000">
          <a:solidFill>
            <a:srgbClr val="351AA6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defTabSz="762000" rtl="0" fontAlgn="base">
        <a:spcBef>
          <a:spcPct val="0"/>
        </a:spcBef>
        <a:spcAft>
          <a:spcPct val="0"/>
        </a:spcAft>
        <a:buClr>
          <a:srgbClr val="351AA6"/>
        </a:buClr>
        <a:buSzPct val="80000"/>
        <a:buChar char="•"/>
        <a:defRPr sz="2400">
          <a:solidFill>
            <a:srgbClr val="351AA6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defTabSz="762000" rtl="0" fontAlgn="base">
        <a:spcBef>
          <a:spcPct val="0"/>
        </a:spcBef>
        <a:spcAft>
          <a:spcPct val="0"/>
        </a:spcAft>
        <a:buClr>
          <a:srgbClr val="351AA6"/>
        </a:buClr>
        <a:buSzPct val="80000"/>
        <a:buChar char="–"/>
        <a:defRPr sz="2000">
          <a:solidFill>
            <a:srgbClr val="351AA6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defTabSz="762000" rtl="0" fontAlgn="base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elmundo.es/mejores-masters/ingenieria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fundaciocatalunya-lapedrera.com/es/content/becas-m%C3%A1steres-de-excelenci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>
          <a:xfrm>
            <a:off x="755576" y="2048867"/>
            <a:ext cx="7920880" cy="1452141"/>
          </a:xfrm>
        </p:spPr>
        <p:txBody>
          <a:bodyPr/>
          <a:lstStyle/>
          <a:p>
            <a:r>
              <a:rPr lang="es-ES" sz="5400" dirty="0" smtClean="0">
                <a:solidFill>
                  <a:srgbClr val="0070C0"/>
                </a:solidFill>
              </a:rPr>
              <a:t>MASTEAM </a:t>
            </a:r>
            <a:br>
              <a:rPr lang="es-ES" sz="5400" dirty="0" smtClean="0">
                <a:solidFill>
                  <a:srgbClr val="0070C0"/>
                </a:solidFill>
              </a:rPr>
            </a:br>
            <a:r>
              <a:rPr lang="es-ES" sz="5400" dirty="0" smtClean="0">
                <a:solidFill>
                  <a:srgbClr val="0070C0"/>
                </a:solidFill>
              </a:rPr>
              <a:t/>
            </a:r>
            <a:br>
              <a:rPr lang="es-ES" sz="5400" dirty="0" smtClean="0">
                <a:solidFill>
                  <a:srgbClr val="0070C0"/>
                </a:solidFill>
              </a:rPr>
            </a:br>
            <a:r>
              <a:rPr lang="es-ES" sz="3600" dirty="0" smtClean="0">
                <a:solidFill>
                  <a:srgbClr val="0070C0"/>
                </a:solidFill>
              </a:rPr>
              <a:t>Master in </a:t>
            </a:r>
            <a:r>
              <a:rPr lang="es-ES" sz="3600" dirty="0" err="1" smtClean="0">
                <a:solidFill>
                  <a:srgbClr val="0070C0"/>
                </a:solidFill>
              </a:rPr>
              <a:t>applied</a:t>
            </a:r>
            <a:r>
              <a:rPr lang="es-ES" sz="3600" dirty="0" smtClean="0">
                <a:solidFill>
                  <a:srgbClr val="0070C0"/>
                </a:solidFill>
              </a:rPr>
              <a:t> </a:t>
            </a:r>
            <a:r>
              <a:rPr lang="es-ES" sz="3600" dirty="0" err="1" smtClean="0">
                <a:solidFill>
                  <a:srgbClr val="0070C0"/>
                </a:solidFill>
              </a:rPr>
              <a:t>telecommunications</a:t>
            </a:r>
            <a:r>
              <a:rPr lang="es-ES" sz="3600" dirty="0" smtClean="0">
                <a:solidFill>
                  <a:srgbClr val="0070C0"/>
                </a:solidFill>
              </a:rPr>
              <a:t> and </a:t>
            </a:r>
            <a:r>
              <a:rPr lang="es-ES" sz="3600" dirty="0" err="1" smtClean="0">
                <a:solidFill>
                  <a:srgbClr val="0070C0"/>
                </a:solidFill>
              </a:rPr>
              <a:t>Engineering</a:t>
            </a:r>
            <a:r>
              <a:rPr lang="es-ES" sz="3600" dirty="0" smtClean="0">
                <a:solidFill>
                  <a:srgbClr val="0070C0"/>
                </a:solidFill>
              </a:rPr>
              <a:t> </a:t>
            </a:r>
            <a:r>
              <a:rPr lang="es-ES" sz="3600" dirty="0" err="1" smtClean="0">
                <a:solidFill>
                  <a:srgbClr val="0070C0"/>
                </a:solidFill>
              </a:rPr>
              <a:t>management</a:t>
            </a:r>
            <a:endParaRPr lang="es-ES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3 Rectángulo redondeado"/>
          <p:cNvSpPr/>
          <p:nvPr/>
        </p:nvSpPr>
        <p:spPr bwMode="auto">
          <a:xfrm>
            <a:off x="359378" y="3633991"/>
            <a:ext cx="8389086" cy="2448272"/>
          </a:xfrm>
          <a:prstGeom prst="roundRect">
            <a:avLst/>
          </a:prstGeom>
          <a:solidFill>
            <a:srgbClr val="F199E4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Semester 1B (14 weeks)</a:t>
            </a:r>
          </a:p>
        </p:txBody>
      </p:sp>
      <p:sp>
        <p:nvSpPr>
          <p:cNvPr id="54" name="3 Rectángulo redondeado"/>
          <p:cNvSpPr/>
          <p:nvPr/>
        </p:nvSpPr>
        <p:spPr bwMode="auto">
          <a:xfrm>
            <a:off x="359378" y="764704"/>
            <a:ext cx="8357067" cy="2736304"/>
          </a:xfrm>
          <a:prstGeom prst="roundRect">
            <a:avLst/>
          </a:prstGeom>
          <a:solidFill>
            <a:srgbClr val="FDCFFD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Semester 1A (14 weeks)</a:t>
            </a:r>
          </a:p>
        </p:txBody>
      </p:sp>
      <p:sp>
        <p:nvSpPr>
          <p:cNvPr id="55" name="38 Rectángulo redondeado"/>
          <p:cNvSpPr/>
          <p:nvPr/>
        </p:nvSpPr>
        <p:spPr bwMode="auto">
          <a:xfrm>
            <a:off x="431386" y="4963665"/>
            <a:ext cx="8235354" cy="974582"/>
          </a:xfrm>
          <a:prstGeom prst="round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1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B2</a:t>
            </a:r>
          </a:p>
        </p:txBody>
      </p:sp>
      <p:sp>
        <p:nvSpPr>
          <p:cNvPr id="56" name="11 Rectángulo redondeado"/>
          <p:cNvSpPr/>
          <p:nvPr/>
        </p:nvSpPr>
        <p:spPr bwMode="auto">
          <a:xfrm>
            <a:off x="431387" y="2276872"/>
            <a:ext cx="8235354" cy="1080120"/>
          </a:xfrm>
          <a:prstGeom prst="roundRect">
            <a:avLst/>
          </a:prstGeom>
          <a:solidFill>
            <a:srgbClr val="FFFF89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1A2 (7 weeks)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57" name="3 Rectángulo redondeado"/>
          <p:cNvSpPr/>
          <p:nvPr/>
        </p:nvSpPr>
        <p:spPr bwMode="auto">
          <a:xfrm>
            <a:off x="431386" y="1124744"/>
            <a:ext cx="8235355" cy="1080120"/>
          </a:xfrm>
          <a:prstGeom prst="roundRect">
            <a:avLst/>
          </a:prstGeom>
          <a:solidFill>
            <a:srgbClr val="BAFBA3"/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1A1 (7 weeks)</a:t>
            </a:r>
          </a:p>
        </p:txBody>
      </p:sp>
      <p:sp>
        <p:nvSpPr>
          <p:cNvPr id="58" name="10 Rectángulo redondeado"/>
          <p:cNvSpPr/>
          <p:nvPr/>
        </p:nvSpPr>
        <p:spPr bwMode="auto">
          <a:xfrm>
            <a:off x="431386" y="3994031"/>
            <a:ext cx="8235355" cy="9361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1B1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59" name="12 Rectángulo redondeado"/>
          <p:cNvSpPr/>
          <p:nvPr/>
        </p:nvSpPr>
        <p:spPr bwMode="auto">
          <a:xfrm>
            <a:off x="7112272" y="1486584"/>
            <a:ext cx="1365431" cy="54829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ICT-based 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Entrepreneurship 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60" name="13 Rectángulo redondeado"/>
          <p:cNvSpPr/>
          <p:nvPr/>
        </p:nvSpPr>
        <p:spPr bwMode="auto">
          <a:xfrm>
            <a:off x="2695975" y="5207055"/>
            <a:ext cx="1440161" cy="57341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Creativity &amp; Engineering (3)</a:t>
            </a:r>
          </a:p>
        </p:txBody>
      </p:sp>
      <p:sp>
        <p:nvSpPr>
          <p:cNvPr id="61" name="16 Rectángulo redondeado"/>
          <p:cNvSpPr/>
          <p:nvPr/>
        </p:nvSpPr>
        <p:spPr bwMode="auto">
          <a:xfrm>
            <a:off x="5597050" y="1486584"/>
            <a:ext cx="1296144" cy="54829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Sensors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and 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Interfaces 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62" name="18 Rectángulo redondeado"/>
          <p:cNvSpPr/>
          <p:nvPr/>
        </p:nvSpPr>
        <p:spPr bwMode="auto">
          <a:xfrm>
            <a:off x="2734299" y="4188257"/>
            <a:ext cx="1513511" cy="57096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Low-power Systems with Energy Harvesting 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63" name="20 Rectángulo redondeado"/>
          <p:cNvSpPr/>
          <p:nvPr/>
        </p:nvSpPr>
        <p:spPr bwMode="auto">
          <a:xfrm>
            <a:off x="6212585" y="2622093"/>
            <a:ext cx="1064800" cy="5456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Body 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Sensor Nodes  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64" name="13 Rectángulo redondeado"/>
          <p:cNvSpPr/>
          <p:nvPr/>
        </p:nvSpPr>
        <p:spPr bwMode="auto">
          <a:xfrm>
            <a:off x="503394" y="2541574"/>
            <a:ext cx="1440160" cy="64585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7200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Optical Networks for Cloud-Based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Services 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3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)</a:t>
            </a:r>
            <a:endParaRPr lang="en-US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65" name="13 Rectángulo redondeado"/>
          <p:cNvSpPr/>
          <p:nvPr/>
        </p:nvSpPr>
        <p:spPr bwMode="auto">
          <a:xfrm>
            <a:off x="6480058" y="4110374"/>
            <a:ext cx="967907" cy="168385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Big Data &amp; Data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Mining (6)</a:t>
            </a:r>
          </a:p>
        </p:txBody>
      </p:sp>
      <p:sp>
        <p:nvSpPr>
          <p:cNvPr id="66" name="13 Rectángulo redondeado"/>
          <p:cNvSpPr/>
          <p:nvPr/>
        </p:nvSpPr>
        <p:spPr bwMode="auto">
          <a:xfrm>
            <a:off x="2047903" y="2665353"/>
            <a:ext cx="1296144" cy="5476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IoT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 &amp;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Ubiquitous IP (3)</a:t>
            </a:r>
          </a:p>
        </p:txBody>
      </p:sp>
      <p:sp>
        <p:nvSpPr>
          <p:cNvPr id="67" name="13 Rectángulo redondeado"/>
          <p:cNvSpPr/>
          <p:nvPr/>
        </p:nvSpPr>
        <p:spPr bwMode="auto">
          <a:xfrm>
            <a:off x="772818" y="5245939"/>
            <a:ext cx="1458768" cy="54829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Service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Engineering 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(3)</a:t>
            </a:r>
          </a:p>
        </p:txBody>
      </p:sp>
      <p:sp>
        <p:nvSpPr>
          <p:cNvPr id="68" name="13 Rectángulo redondeado"/>
          <p:cNvSpPr/>
          <p:nvPr/>
        </p:nvSpPr>
        <p:spPr bwMode="auto">
          <a:xfrm>
            <a:off x="719418" y="4038267"/>
            <a:ext cx="1458768" cy="792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Network Security Authentication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&amp; Authorization 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69" name="13 Rectángulo redondeado"/>
          <p:cNvSpPr/>
          <p:nvPr/>
        </p:nvSpPr>
        <p:spPr bwMode="auto">
          <a:xfrm>
            <a:off x="587420" y="1412776"/>
            <a:ext cx="1590766" cy="54829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Optimization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for Applied 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Engineering Design 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70" name="13 Rectángulo redondeado"/>
          <p:cNvSpPr/>
          <p:nvPr/>
        </p:nvSpPr>
        <p:spPr bwMode="auto">
          <a:xfrm>
            <a:off x="2364997" y="1412776"/>
            <a:ext cx="1296144" cy="54829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Network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Engineering  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71" name="13 Rectángulo redondeado"/>
          <p:cNvSpPr/>
          <p:nvPr/>
        </p:nvSpPr>
        <p:spPr bwMode="auto">
          <a:xfrm>
            <a:off x="3840720" y="1432578"/>
            <a:ext cx="1537251" cy="65630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Next Generation Wireless Communications and </a:t>
            </a:r>
            <a:r>
              <a:rPr lang="en-US" sz="1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IoT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72" name="13 Rectángulo redondeado"/>
          <p:cNvSpPr/>
          <p:nvPr/>
        </p:nvSpPr>
        <p:spPr bwMode="auto">
          <a:xfrm>
            <a:off x="4848889" y="2639133"/>
            <a:ext cx="1170570" cy="54829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Applied Image Processing 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73" name="13 Rectángulo redondeado"/>
          <p:cNvSpPr/>
          <p:nvPr/>
        </p:nvSpPr>
        <p:spPr bwMode="auto">
          <a:xfrm>
            <a:off x="4848889" y="4217578"/>
            <a:ext cx="1296144" cy="54829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Software Defined Radio 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74" name="13 Rectángulo redondeado"/>
          <p:cNvSpPr/>
          <p:nvPr/>
        </p:nvSpPr>
        <p:spPr bwMode="auto">
          <a:xfrm>
            <a:off x="3448396" y="2581011"/>
            <a:ext cx="1296144" cy="66453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5G Mobile Network Planning (3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)</a:t>
            </a:r>
          </a:p>
        </p:txBody>
      </p:sp>
      <p:sp>
        <p:nvSpPr>
          <p:cNvPr id="75" name="13 Rectángulo redondeado"/>
          <p:cNvSpPr/>
          <p:nvPr/>
        </p:nvSpPr>
        <p:spPr bwMode="auto">
          <a:xfrm>
            <a:off x="7447965" y="2577510"/>
            <a:ext cx="1136185" cy="67153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Augmented Reality &amp; Smart Objects </a:t>
            </a: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</a:t>
            </a: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76" name="13 Rectángulo redondeado"/>
          <p:cNvSpPr/>
          <p:nvPr/>
        </p:nvSpPr>
        <p:spPr bwMode="auto">
          <a:xfrm>
            <a:off x="7573728" y="4110375"/>
            <a:ext cx="936105" cy="168385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Master Thesis (12)</a:t>
            </a:r>
          </a:p>
        </p:txBody>
      </p:sp>
      <p:sp>
        <p:nvSpPr>
          <p:cNvPr id="77" name="6 CuadroTexto"/>
          <p:cNvSpPr txBox="1"/>
          <p:nvPr/>
        </p:nvSpPr>
        <p:spPr>
          <a:xfrm>
            <a:off x="359378" y="6300028"/>
            <a:ext cx="4680520" cy="369332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parenthesis, the number of </a:t>
            </a:r>
            <a:r>
              <a:rPr lang="en-US" dirty="0" err="1" smtClean="0"/>
              <a:t>ECTS</a:t>
            </a:r>
            <a:r>
              <a:rPr lang="en-US" dirty="0" smtClean="0"/>
              <a:t> credits </a:t>
            </a:r>
            <a:endParaRPr lang="en-US" dirty="0"/>
          </a:p>
        </p:txBody>
      </p:sp>
      <p:sp>
        <p:nvSpPr>
          <p:cNvPr id="78" name="33 Rectángulo redondeado"/>
          <p:cNvSpPr/>
          <p:nvPr/>
        </p:nvSpPr>
        <p:spPr bwMode="auto">
          <a:xfrm>
            <a:off x="4823874" y="5207055"/>
            <a:ext cx="1440161" cy="58717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Project on ICT-based Business Models (3)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79" name="16 Rectángulo redondeado"/>
          <p:cNvSpPr/>
          <p:nvPr/>
        </p:nvSpPr>
        <p:spPr bwMode="auto">
          <a:xfrm>
            <a:off x="5377971" y="6256231"/>
            <a:ext cx="1342900" cy="3721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Mandatory course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80" name="13 Rectángulo redondeado"/>
          <p:cNvSpPr/>
          <p:nvPr/>
        </p:nvSpPr>
        <p:spPr bwMode="auto">
          <a:xfrm>
            <a:off x="6933124" y="6256231"/>
            <a:ext cx="1419142" cy="3721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Optional course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26025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951384"/>
            <a:ext cx="7391400" cy="533400"/>
          </a:xfrm>
        </p:spPr>
        <p:txBody>
          <a:bodyPr/>
          <a:lstStyle/>
          <a:p>
            <a:r>
              <a:rPr lang="en-US" dirty="0" smtClean="0"/>
              <a:t>Mobility, Double Degree, Internships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772817"/>
            <a:ext cx="7821488" cy="482453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s-ES" sz="2400" b="1" dirty="0" smtClean="0"/>
              <a:t>Master </a:t>
            </a:r>
            <a:r>
              <a:rPr lang="es-ES" sz="2400" b="1" dirty="0" err="1" smtClean="0"/>
              <a:t>Thesis</a:t>
            </a:r>
            <a:r>
              <a:rPr lang="es-ES" sz="2400" dirty="0" smtClean="0"/>
              <a:t> in </a:t>
            </a:r>
            <a:r>
              <a:rPr lang="es-ES" sz="2400" dirty="0" smtClean="0"/>
              <a:t>more </a:t>
            </a:r>
            <a:r>
              <a:rPr lang="es-ES" sz="2400" dirty="0" err="1" smtClean="0"/>
              <a:t>than</a:t>
            </a:r>
            <a:r>
              <a:rPr lang="es-ES" sz="2400" dirty="0" smtClean="0"/>
              <a:t> 30 </a:t>
            </a:r>
            <a:r>
              <a:rPr lang="es-ES" sz="2400" dirty="0" err="1" smtClean="0"/>
              <a:t>institution</a:t>
            </a:r>
            <a:r>
              <a:rPr lang="es-ES" sz="2400" dirty="0" err="1" smtClean="0"/>
              <a:t>s</a:t>
            </a:r>
            <a:r>
              <a:rPr lang="es-ES" sz="2400" dirty="0" smtClean="0"/>
              <a:t> in </a:t>
            </a:r>
            <a:r>
              <a:rPr lang="es-ES" sz="2400" dirty="0" err="1" smtClean="0"/>
              <a:t>Europe</a:t>
            </a:r>
            <a:r>
              <a:rPr lang="es-ES" sz="2400" dirty="0" smtClean="0"/>
              <a:t>, </a:t>
            </a:r>
            <a:r>
              <a:rPr lang="es-ES" sz="2400" dirty="0" smtClean="0"/>
              <a:t>China, </a:t>
            </a:r>
            <a:r>
              <a:rPr lang="es-ES" sz="2400" dirty="0" err="1" smtClean="0"/>
              <a:t>Mexico</a:t>
            </a:r>
            <a:r>
              <a:rPr lang="es-ES" sz="2400" dirty="0" smtClean="0"/>
              <a:t>…</a:t>
            </a:r>
          </a:p>
          <a:p>
            <a:pPr marL="0" indent="0">
              <a:spcBef>
                <a:spcPts val="600"/>
              </a:spcBef>
              <a:buNone/>
            </a:pPr>
            <a:endParaRPr lang="es-ES" sz="400" dirty="0" smtClean="0"/>
          </a:p>
          <a:p>
            <a:pPr>
              <a:spcBef>
                <a:spcPts val="600"/>
              </a:spcBef>
            </a:pPr>
            <a:r>
              <a:rPr lang="es-ES" sz="2400" b="1" dirty="0" err="1" smtClean="0"/>
              <a:t>Double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Degree</a:t>
            </a:r>
            <a:r>
              <a:rPr lang="es-ES" sz="2400" dirty="0" smtClean="0"/>
              <a:t> </a:t>
            </a:r>
            <a:r>
              <a:rPr lang="es-ES" sz="2400" dirty="0" err="1" smtClean="0"/>
              <a:t>agreements</a:t>
            </a:r>
            <a:r>
              <a:rPr lang="es-ES" sz="2400" dirty="0" smtClean="0"/>
              <a:t> </a:t>
            </a:r>
          </a:p>
          <a:p>
            <a:pPr lvl="1">
              <a:spcBef>
                <a:spcPts val="600"/>
              </a:spcBef>
            </a:pPr>
            <a:r>
              <a:rPr lang="es-ES" dirty="0" smtClean="0"/>
              <a:t>1 </a:t>
            </a:r>
            <a:r>
              <a:rPr lang="es-ES" dirty="0" err="1" smtClean="0"/>
              <a:t>year</a:t>
            </a:r>
            <a:r>
              <a:rPr lang="es-ES" dirty="0" smtClean="0"/>
              <a:t> MASTEAM + 1 </a:t>
            </a:r>
            <a:r>
              <a:rPr lang="es-ES" dirty="0" err="1" smtClean="0"/>
              <a:t>year</a:t>
            </a:r>
            <a:r>
              <a:rPr lang="es-ES" dirty="0" smtClean="0"/>
              <a:t> </a:t>
            </a:r>
            <a:r>
              <a:rPr lang="es-ES" dirty="0" err="1" smtClean="0"/>
              <a:t>abroad</a:t>
            </a:r>
            <a:r>
              <a:rPr lang="es-ES" dirty="0" smtClean="0"/>
              <a:t> = </a:t>
            </a:r>
            <a:r>
              <a:rPr lang="es-ES" b="1" dirty="0" smtClean="0"/>
              <a:t>2 master </a:t>
            </a:r>
            <a:r>
              <a:rPr lang="es-ES" b="1" dirty="0" err="1" smtClean="0"/>
              <a:t>degrees</a:t>
            </a:r>
            <a:endParaRPr lang="es-ES" b="1" dirty="0" smtClean="0"/>
          </a:p>
          <a:p>
            <a:pPr lvl="2">
              <a:spcBef>
                <a:spcPts val="600"/>
              </a:spcBef>
            </a:pPr>
            <a:r>
              <a:rPr lang="es-ES" sz="2000" dirty="0" err="1" smtClean="0"/>
              <a:t>University</a:t>
            </a:r>
            <a:r>
              <a:rPr lang="es-ES" sz="2000" dirty="0" smtClean="0"/>
              <a:t> of </a:t>
            </a:r>
            <a:r>
              <a:rPr lang="es-ES" sz="2000" b="1" dirty="0" smtClean="0"/>
              <a:t>L’Aquila</a:t>
            </a:r>
            <a:r>
              <a:rPr lang="es-ES" sz="2000" dirty="0" smtClean="0"/>
              <a:t> (</a:t>
            </a:r>
            <a:r>
              <a:rPr lang="es-ES" sz="2000" dirty="0" err="1" smtClean="0"/>
              <a:t>Italy</a:t>
            </a:r>
            <a:r>
              <a:rPr lang="es-ES" sz="2000" dirty="0" smtClean="0"/>
              <a:t>)</a:t>
            </a:r>
          </a:p>
          <a:p>
            <a:pPr lvl="2">
              <a:spcBef>
                <a:spcPts val="600"/>
              </a:spcBef>
            </a:pPr>
            <a:r>
              <a:rPr lang="es-ES" sz="2000" b="1" dirty="0" err="1" smtClean="0"/>
              <a:t>Cranfield</a:t>
            </a:r>
            <a:r>
              <a:rPr lang="es-ES" sz="2000" dirty="0" smtClean="0"/>
              <a:t> </a:t>
            </a:r>
            <a:r>
              <a:rPr lang="es-ES" sz="2000" dirty="0" err="1" smtClean="0"/>
              <a:t>University</a:t>
            </a:r>
            <a:r>
              <a:rPr lang="es-ES" sz="2000" dirty="0" smtClean="0"/>
              <a:t> (UK) – 8 </a:t>
            </a:r>
            <a:r>
              <a:rPr lang="es-ES" sz="2000" dirty="0" err="1" smtClean="0"/>
              <a:t>different</a:t>
            </a:r>
            <a:r>
              <a:rPr lang="es-ES" sz="2000" dirty="0" smtClean="0"/>
              <a:t> masters (</a:t>
            </a:r>
            <a:r>
              <a:rPr lang="es-ES" sz="2000" dirty="0" err="1" smtClean="0"/>
              <a:t>automotive</a:t>
            </a:r>
            <a:r>
              <a:rPr lang="es-ES" sz="2000" dirty="0" smtClean="0"/>
              <a:t>, </a:t>
            </a:r>
            <a:r>
              <a:rPr lang="es-ES" sz="2000" dirty="0" err="1" smtClean="0"/>
              <a:t>aeronautical</a:t>
            </a:r>
            <a:r>
              <a:rPr lang="es-ES" sz="2000" dirty="0" smtClean="0"/>
              <a:t> </a:t>
            </a:r>
            <a:r>
              <a:rPr lang="es-ES" sz="2000" dirty="0" err="1" smtClean="0"/>
              <a:t>communications</a:t>
            </a:r>
            <a:r>
              <a:rPr lang="es-ES" sz="2000" dirty="0" smtClean="0"/>
              <a:t>, </a:t>
            </a:r>
            <a:r>
              <a:rPr lang="es-ES" sz="2000" dirty="0" err="1" smtClean="0"/>
              <a:t>etc</a:t>
            </a:r>
            <a:r>
              <a:rPr lang="es-ES" sz="2000" dirty="0" smtClean="0"/>
              <a:t>)</a:t>
            </a:r>
          </a:p>
          <a:p>
            <a:pPr lvl="2">
              <a:spcBef>
                <a:spcPts val="600"/>
              </a:spcBef>
            </a:pPr>
            <a:r>
              <a:rPr lang="es-ES" sz="2000" dirty="0" err="1" smtClean="0"/>
              <a:t>Currently</a:t>
            </a:r>
            <a:r>
              <a:rPr lang="es-ES" sz="2000" dirty="0" smtClean="0"/>
              <a:t> </a:t>
            </a:r>
            <a:r>
              <a:rPr lang="es-ES" sz="2000" dirty="0" err="1" smtClean="0"/>
              <a:t>finishing</a:t>
            </a:r>
            <a:r>
              <a:rPr lang="es-ES" sz="2000" dirty="0" smtClean="0"/>
              <a:t> </a:t>
            </a:r>
            <a:r>
              <a:rPr lang="es-ES" sz="2000" dirty="0" err="1" smtClean="0"/>
              <a:t>agreements</a:t>
            </a:r>
            <a:r>
              <a:rPr lang="es-ES" sz="2000" dirty="0" smtClean="0"/>
              <a:t> </a:t>
            </a:r>
            <a:r>
              <a:rPr lang="es-ES" sz="2000" dirty="0" err="1" smtClean="0"/>
              <a:t>with</a:t>
            </a:r>
            <a:r>
              <a:rPr lang="es-ES" sz="2000" dirty="0" smtClean="0"/>
              <a:t> </a:t>
            </a:r>
            <a:r>
              <a:rPr lang="es-ES" sz="2000" b="1" dirty="0" smtClean="0"/>
              <a:t>KTH</a:t>
            </a:r>
            <a:r>
              <a:rPr lang="es-ES" sz="2000" dirty="0" smtClean="0"/>
              <a:t> (</a:t>
            </a:r>
            <a:r>
              <a:rPr lang="es-ES" sz="2000" dirty="0" err="1" smtClean="0"/>
              <a:t>Stockholm</a:t>
            </a:r>
            <a:r>
              <a:rPr lang="es-ES" sz="2000" dirty="0" smtClean="0"/>
              <a:t> - SWE), </a:t>
            </a:r>
            <a:r>
              <a:rPr lang="es-ES" sz="2000" b="1" dirty="0" smtClean="0"/>
              <a:t>IST</a:t>
            </a:r>
            <a:r>
              <a:rPr lang="es-ES" sz="2000" dirty="0" smtClean="0"/>
              <a:t> (</a:t>
            </a:r>
            <a:r>
              <a:rPr lang="es-ES" sz="2000" dirty="0" err="1" smtClean="0"/>
              <a:t>Lisbon</a:t>
            </a:r>
            <a:r>
              <a:rPr lang="es-ES" sz="2000" dirty="0" smtClean="0"/>
              <a:t> - PT), </a:t>
            </a:r>
            <a:r>
              <a:rPr lang="es-ES" sz="2000" b="1" dirty="0" smtClean="0"/>
              <a:t>Karlstad</a:t>
            </a:r>
            <a:r>
              <a:rPr lang="es-ES" sz="2000" dirty="0" smtClean="0"/>
              <a:t> (SWE)…</a:t>
            </a:r>
          </a:p>
          <a:p>
            <a:pPr>
              <a:spcBef>
                <a:spcPts val="600"/>
              </a:spcBef>
            </a:pPr>
            <a:endParaRPr lang="es-ES" sz="1200" b="1" dirty="0" smtClean="0"/>
          </a:p>
          <a:p>
            <a:pPr>
              <a:spcBef>
                <a:spcPts val="600"/>
              </a:spcBef>
            </a:pPr>
            <a:r>
              <a:rPr lang="es-ES" sz="2400" b="1" dirty="0" err="1" smtClean="0"/>
              <a:t>Internships</a:t>
            </a:r>
            <a:endParaRPr lang="es-ES" sz="2400" dirty="0"/>
          </a:p>
          <a:p>
            <a:pPr lvl="1">
              <a:spcBef>
                <a:spcPts val="600"/>
              </a:spcBef>
            </a:pPr>
            <a:r>
              <a:rPr lang="es-ES" dirty="0" smtClean="0"/>
              <a:t>Up to </a:t>
            </a:r>
            <a:r>
              <a:rPr lang="es-ES" dirty="0" smtClean="0"/>
              <a:t>600h, </a:t>
            </a:r>
            <a:r>
              <a:rPr lang="es-ES" dirty="0" err="1" smtClean="0"/>
              <a:t>paid</a:t>
            </a:r>
            <a:r>
              <a:rPr lang="es-ES" dirty="0" smtClean="0"/>
              <a:t> </a:t>
            </a:r>
            <a:endParaRPr lang="es-ES" dirty="0"/>
          </a:p>
          <a:p>
            <a:pPr>
              <a:spcBef>
                <a:spcPts val="600"/>
              </a:spcBef>
            </a:pPr>
            <a:endParaRPr lang="es-ES" sz="2400" dirty="0"/>
          </a:p>
          <a:p>
            <a:pPr>
              <a:spcBef>
                <a:spcPts val="600"/>
              </a:spcBef>
            </a:pPr>
            <a:endParaRPr lang="es-ES" sz="2400" dirty="0"/>
          </a:p>
          <a:p>
            <a:pPr>
              <a:spcBef>
                <a:spcPts val="600"/>
              </a:spcBef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3958664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951384"/>
            <a:ext cx="7391400" cy="533400"/>
          </a:xfrm>
        </p:spPr>
        <p:txBody>
          <a:bodyPr/>
          <a:lstStyle/>
          <a:p>
            <a:r>
              <a:rPr lang="en-US" dirty="0" smtClean="0"/>
              <a:t>Internships / Cooperation with companies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772817"/>
            <a:ext cx="7821488" cy="482453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s-ES" sz="2400" dirty="0"/>
              <a:t>Master </a:t>
            </a:r>
            <a:r>
              <a:rPr lang="es-ES" sz="2400" dirty="0" err="1" smtClean="0"/>
              <a:t>Theses</a:t>
            </a:r>
            <a:r>
              <a:rPr lang="es-ES" sz="2400" dirty="0"/>
              <a:t>, </a:t>
            </a:r>
            <a:r>
              <a:rPr lang="es-ES" sz="2400" dirty="0" err="1"/>
              <a:t>Internships</a:t>
            </a:r>
            <a:endParaRPr lang="es-ES" sz="2400" dirty="0"/>
          </a:p>
          <a:p>
            <a:pPr>
              <a:spcBef>
                <a:spcPts val="600"/>
              </a:spcBef>
            </a:pPr>
            <a:endParaRPr lang="es-ES" sz="1000" dirty="0"/>
          </a:p>
          <a:p>
            <a:pPr>
              <a:spcBef>
                <a:spcPts val="600"/>
              </a:spcBef>
            </a:pPr>
            <a:r>
              <a:rPr lang="es-ES" sz="2400" dirty="0" err="1" smtClean="0"/>
              <a:t>Currently</a:t>
            </a:r>
            <a:r>
              <a:rPr lang="es-ES" sz="2400" dirty="0" smtClean="0"/>
              <a:t> </a:t>
            </a:r>
            <a:r>
              <a:rPr lang="es-ES" sz="2400" dirty="0" err="1"/>
              <a:t>w</a:t>
            </a:r>
            <a:r>
              <a:rPr lang="es-ES" sz="2400" dirty="0" err="1" smtClean="0"/>
              <a:t>e</a:t>
            </a:r>
            <a:r>
              <a:rPr lang="es-ES" sz="2400" dirty="0" smtClean="0"/>
              <a:t> </a:t>
            </a:r>
            <a:r>
              <a:rPr lang="es-ES" sz="2400" dirty="0" err="1" smtClean="0"/>
              <a:t>have</a:t>
            </a:r>
            <a:r>
              <a:rPr lang="es-ES" sz="2400" dirty="0" smtClean="0"/>
              <a:t> </a:t>
            </a:r>
            <a:r>
              <a:rPr lang="es-ES" sz="2400" b="1" dirty="0" smtClean="0"/>
              <a:t>more </a:t>
            </a:r>
            <a:r>
              <a:rPr lang="es-ES" sz="2400" b="1" dirty="0" err="1" smtClean="0"/>
              <a:t>demand</a:t>
            </a:r>
            <a:r>
              <a:rPr lang="es-ES" sz="2400" dirty="0"/>
              <a:t> </a:t>
            </a:r>
            <a:r>
              <a:rPr lang="es-ES" sz="2400" dirty="0" err="1" smtClean="0"/>
              <a:t>from</a:t>
            </a:r>
            <a:r>
              <a:rPr lang="es-ES" sz="2400" dirty="0" smtClean="0"/>
              <a:t> </a:t>
            </a:r>
            <a:r>
              <a:rPr lang="es-ES" sz="2400" dirty="0" err="1" smtClean="0"/>
              <a:t>companies</a:t>
            </a:r>
            <a:r>
              <a:rPr lang="es-ES" sz="2400" dirty="0" smtClean="0"/>
              <a:t> </a:t>
            </a:r>
            <a:r>
              <a:rPr lang="es-ES" sz="2400" dirty="0" err="1" smtClean="0"/>
              <a:t>than</a:t>
            </a:r>
            <a:r>
              <a:rPr lang="es-ES" sz="2400" dirty="0" smtClean="0"/>
              <a:t> </a:t>
            </a:r>
            <a:r>
              <a:rPr lang="es-ES" sz="2400" dirty="0" err="1" smtClean="0"/>
              <a:t>available</a:t>
            </a:r>
            <a:r>
              <a:rPr lang="es-ES" sz="2400" dirty="0" smtClean="0"/>
              <a:t> </a:t>
            </a:r>
            <a:r>
              <a:rPr lang="es-ES" sz="2400" dirty="0" err="1" smtClean="0"/>
              <a:t>students</a:t>
            </a:r>
            <a:r>
              <a:rPr lang="es-ES" sz="2400" dirty="0" smtClean="0"/>
              <a:t>!</a:t>
            </a:r>
          </a:p>
          <a:p>
            <a:pPr marL="0" indent="0">
              <a:spcBef>
                <a:spcPts val="600"/>
              </a:spcBef>
              <a:buNone/>
            </a:pPr>
            <a:endParaRPr lang="es-ES" sz="1200" dirty="0" smtClean="0"/>
          </a:p>
          <a:p>
            <a:pPr>
              <a:spcBef>
                <a:spcPts val="600"/>
              </a:spcBef>
            </a:pPr>
            <a:r>
              <a:rPr lang="es-ES" sz="2400" dirty="0" smtClean="0"/>
              <a:t>MASTEAM </a:t>
            </a:r>
            <a:r>
              <a:rPr lang="es-ES" sz="2400" dirty="0" err="1" smtClean="0"/>
              <a:t>talks</a:t>
            </a:r>
            <a:r>
              <a:rPr lang="es-ES" sz="2400" dirty="0" smtClean="0"/>
              <a:t> and </a:t>
            </a:r>
            <a:r>
              <a:rPr lang="es-ES" sz="2400" dirty="0" err="1" smtClean="0"/>
              <a:t>presentations</a:t>
            </a:r>
            <a:endParaRPr lang="es-ES" sz="2400" dirty="0" smtClean="0"/>
          </a:p>
          <a:p>
            <a:pPr lvl="1">
              <a:spcBef>
                <a:spcPts val="600"/>
              </a:spcBef>
            </a:pPr>
            <a:r>
              <a:rPr lang="es-ES" dirty="0" err="1" smtClean="0"/>
              <a:t>Cellnex</a:t>
            </a:r>
            <a:r>
              <a:rPr lang="es-ES" dirty="0" smtClean="0"/>
              <a:t>: SIGFOX </a:t>
            </a:r>
            <a:r>
              <a:rPr lang="es-ES" dirty="0" err="1" smtClean="0"/>
              <a:t>technlogy</a:t>
            </a:r>
            <a:r>
              <a:rPr lang="es-ES" dirty="0" smtClean="0"/>
              <a:t>, </a:t>
            </a:r>
            <a:r>
              <a:rPr lang="es-ES" dirty="0" err="1" smtClean="0"/>
              <a:t>business</a:t>
            </a:r>
            <a:r>
              <a:rPr lang="es-ES" dirty="0" smtClean="0"/>
              <a:t> </a:t>
            </a:r>
            <a:r>
              <a:rPr lang="es-ES" dirty="0" err="1" smtClean="0"/>
              <a:t>models</a:t>
            </a:r>
            <a:endParaRPr lang="es-ES" dirty="0" smtClean="0"/>
          </a:p>
          <a:p>
            <a:pPr lvl="1">
              <a:spcBef>
                <a:spcPts val="600"/>
              </a:spcBef>
            </a:pPr>
            <a:r>
              <a:rPr lang="es-ES" dirty="0" err="1" smtClean="0"/>
              <a:t>Ficosa</a:t>
            </a:r>
            <a:r>
              <a:rPr lang="es-ES" dirty="0" smtClean="0"/>
              <a:t>/</a:t>
            </a:r>
            <a:r>
              <a:rPr lang="es-ES" dirty="0" err="1" smtClean="0"/>
              <a:t>Idneo</a:t>
            </a:r>
            <a:r>
              <a:rPr lang="es-ES" dirty="0" smtClean="0"/>
              <a:t>: </a:t>
            </a:r>
            <a:r>
              <a:rPr lang="es-ES" dirty="0" err="1"/>
              <a:t>C</a:t>
            </a:r>
            <a:r>
              <a:rPr lang="es-ES" dirty="0" err="1" smtClean="0"/>
              <a:t>onnected</a:t>
            </a:r>
            <a:r>
              <a:rPr lang="es-ES" dirty="0" smtClean="0"/>
              <a:t> car, Project </a:t>
            </a:r>
            <a:r>
              <a:rPr lang="es-ES" dirty="0" err="1" smtClean="0"/>
              <a:t>management</a:t>
            </a:r>
            <a:endParaRPr lang="es-ES" dirty="0" smtClean="0"/>
          </a:p>
          <a:p>
            <a:pPr lvl="1">
              <a:spcBef>
                <a:spcPts val="600"/>
              </a:spcBef>
            </a:pPr>
            <a:r>
              <a:rPr lang="es-ES" dirty="0" err="1" smtClean="0"/>
              <a:t>Ajuntament</a:t>
            </a:r>
            <a:r>
              <a:rPr lang="es-ES" dirty="0" smtClean="0"/>
              <a:t> Barcelona: Smart City </a:t>
            </a:r>
            <a:r>
              <a:rPr lang="es-ES" dirty="0" err="1" smtClean="0"/>
              <a:t>network</a:t>
            </a:r>
            <a:r>
              <a:rPr lang="es-ES" dirty="0" smtClean="0"/>
              <a:t>, Security</a:t>
            </a:r>
          </a:p>
          <a:p>
            <a:pPr lvl="1">
              <a:spcBef>
                <a:spcPts val="600"/>
              </a:spcBef>
            </a:pPr>
            <a:r>
              <a:rPr lang="es-ES" dirty="0" err="1" smtClean="0"/>
              <a:t>Datumize</a:t>
            </a:r>
            <a:r>
              <a:rPr lang="es-ES" dirty="0" smtClean="0"/>
              <a:t>: </a:t>
            </a:r>
            <a:r>
              <a:rPr lang="es-ES" dirty="0" err="1" smtClean="0"/>
              <a:t>Dark</a:t>
            </a:r>
            <a:r>
              <a:rPr lang="es-ES" dirty="0" smtClean="0"/>
              <a:t> Data and </a:t>
            </a:r>
            <a:r>
              <a:rPr lang="es-ES" dirty="0" err="1" smtClean="0"/>
              <a:t>IoT</a:t>
            </a:r>
            <a:endParaRPr lang="es-ES" dirty="0" smtClean="0"/>
          </a:p>
          <a:p>
            <a:pPr lvl="1">
              <a:spcBef>
                <a:spcPts val="600"/>
              </a:spcBef>
            </a:pPr>
            <a:r>
              <a:rPr lang="es-ES" dirty="0" err="1" smtClean="0"/>
              <a:t>Schibsted</a:t>
            </a:r>
            <a:r>
              <a:rPr lang="es-ES" dirty="0" smtClean="0"/>
              <a:t>: </a:t>
            </a:r>
            <a:r>
              <a:rPr lang="es-ES" dirty="0" err="1" smtClean="0"/>
              <a:t>Networking</a:t>
            </a:r>
            <a:r>
              <a:rPr lang="es-ES" dirty="0" smtClean="0"/>
              <a:t> in </a:t>
            </a:r>
            <a:r>
              <a:rPr lang="es-ES" dirty="0" err="1" smtClean="0"/>
              <a:t>Container</a:t>
            </a:r>
            <a:r>
              <a:rPr lang="es-ES" dirty="0" smtClean="0"/>
              <a:t>/</a:t>
            </a:r>
            <a:r>
              <a:rPr lang="es-ES" dirty="0" err="1" smtClean="0"/>
              <a:t>Docker</a:t>
            </a:r>
            <a:r>
              <a:rPr lang="es-ES" dirty="0" smtClean="0"/>
              <a:t> </a:t>
            </a:r>
            <a:r>
              <a:rPr lang="es-ES" dirty="0" err="1" smtClean="0"/>
              <a:t>environments</a:t>
            </a:r>
            <a:endParaRPr lang="es-ES" dirty="0" smtClean="0"/>
          </a:p>
          <a:p>
            <a:pPr lvl="1">
              <a:spcBef>
                <a:spcPts val="600"/>
              </a:spcBef>
            </a:pPr>
            <a:r>
              <a:rPr lang="es-ES" dirty="0" smtClean="0"/>
              <a:t>… </a:t>
            </a:r>
            <a:r>
              <a:rPr lang="es-ES" dirty="0" err="1" smtClean="0"/>
              <a:t>check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EETAC </a:t>
            </a:r>
            <a:r>
              <a:rPr lang="es-ES" dirty="0" err="1" smtClean="0"/>
              <a:t>website</a:t>
            </a:r>
            <a:r>
              <a:rPr lang="es-ES" dirty="0" smtClean="0"/>
              <a:t>!</a:t>
            </a:r>
          </a:p>
          <a:p>
            <a:pPr>
              <a:spcBef>
                <a:spcPts val="600"/>
              </a:spcBef>
            </a:pPr>
            <a:endParaRPr lang="es-ES" sz="1200" dirty="0" smtClean="0"/>
          </a:p>
          <a:p>
            <a:pPr>
              <a:spcBef>
                <a:spcPts val="600"/>
              </a:spcBef>
            </a:pPr>
            <a:endParaRPr lang="es-ES" sz="2400" dirty="0"/>
          </a:p>
          <a:p>
            <a:pPr>
              <a:spcBef>
                <a:spcPts val="600"/>
              </a:spcBef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3082713130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ol 4"/>
          <p:cNvSpPr>
            <a:spLocks noGrp="1"/>
          </p:cNvSpPr>
          <p:nvPr>
            <p:ph type="title"/>
          </p:nvPr>
        </p:nvSpPr>
        <p:spPr>
          <a:xfrm>
            <a:off x="755576" y="4365104"/>
            <a:ext cx="4172000" cy="1452141"/>
          </a:xfrm>
        </p:spPr>
        <p:txBody>
          <a:bodyPr/>
          <a:lstStyle/>
          <a:p>
            <a:r>
              <a:rPr lang="es-ES" dirty="0" err="1" smtClean="0">
                <a:solidFill>
                  <a:srgbClr val="0070C0"/>
                </a:solidFill>
              </a:rPr>
              <a:t>Questions</a:t>
            </a:r>
            <a:r>
              <a:rPr lang="es-ES" dirty="0" smtClean="0">
                <a:solidFill>
                  <a:srgbClr val="0070C0"/>
                </a:solidFill>
              </a:rPr>
              <a:t> ?</a:t>
            </a:r>
            <a:endParaRPr lang="es-E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137687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735360"/>
            <a:ext cx="7391400" cy="533400"/>
          </a:xfrm>
        </p:spPr>
        <p:txBody>
          <a:bodyPr/>
          <a:lstStyle/>
          <a:p>
            <a:r>
              <a:rPr lang="es-ES" dirty="0" smtClean="0"/>
              <a:t>1A1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556793"/>
            <a:ext cx="7992888" cy="5040559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Optimization 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for Applied Engineering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Design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ENTEL 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3)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Optimization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with Engineering Applications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Optimization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Heuristics. Algorithms and complexity. Convergence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Nature-Inspired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Algorithms. Colonies and Swarms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Biogeography-based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techniques</a:t>
            </a:r>
          </a:p>
          <a:p>
            <a:pPr marL="457200" lvl="1" indent="0">
              <a:buNone/>
            </a:pP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Network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Engineering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ENTEL (3)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Introduction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to large-scale dynamic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systems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Network models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Competitive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and cooperative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systems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Dynamic systems</a:t>
            </a:r>
          </a:p>
          <a:p>
            <a:pPr lvl="1"/>
            <a:endParaRPr lang="en-U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22249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908619"/>
            <a:ext cx="7391400" cy="533400"/>
          </a:xfrm>
        </p:spPr>
        <p:txBody>
          <a:bodyPr/>
          <a:lstStyle/>
          <a:p>
            <a:r>
              <a:rPr lang="es-ES" dirty="0" smtClean="0"/>
              <a:t>1A1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412676"/>
            <a:ext cx="7992888" cy="496865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Next Generation Wireless Communications and 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IoT</a:t>
            </a:r>
            <a:endParaRPr lang="en-U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TSC (3)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	4G/5G networks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Dense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cell deployment: Small Cells,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HetNets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, Vertical HO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	Spectrum management: cognitive networks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Cooperative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communications: Network Coding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WSN and Internet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Things </a:t>
            </a: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Sensors and Interfaces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EE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L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 (3)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Signal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chain design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Sensor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performance assessment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Analog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sensors and signal conditioning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Digital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sensors and their interfaces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Signal chain design</a:t>
            </a:r>
          </a:p>
          <a:p>
            <a:pPr lvl="1"/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23006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980627"/>
            <a:ext cx="7391400" cy="533400"/>
          </a:xfrm>
        </p:spPr>
        <p:txBody>
          <a:bodyPr/>
          <a:lstStyle/>
          <a:p>
            <a:r>
              <a:rPr lang="es-ES" dirty="0" smtClean="0"/>
              <a:t>1A1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484684"/>
            <a:ext cx="7992888" cy="4968652"/>
          </a:xfrm>
        </p:spPr>
        <p:txBody>
          <a:bodyPr/>
          <a:lstStyle/>
          <a:p>
            <a:pPr marL="457200" lvl="1" indent="0">
              <a:buNone/>
            </a:pP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ICT-based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Entrepreneurship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OE (3)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Innovation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models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Business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models of ICT-based companies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Customer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development. Lean startup concepts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Canvas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analysis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Process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analysis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Sales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for ICT-based startups</a:t>
            </a: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985403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836612"/>
            <a:ext cx="7391400" cy="533400"/>
          </a:xfrm>
        </p:spPr>
        <p:txBody>
          <a:bodyPr/>
          <a:lstStyle/>
          <a:p>
            <a:r>
              <a:rPr lang="es-ES" dirty="0" smtClean="0"/>
              <a:t>1A2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412676"/>
            <a:ext cx="7992888" cy="4752628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Next-Generation Optical Networks Infrastructures for Future Cloud-Based Service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TSC (3)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	Enabling technologies for advanced optical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fiber-based networks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Optical 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systems for cloud computing and data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centers interconnects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Enabling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optical systems for energy-efficient optical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networks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Control/Mana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geme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plane for optical transport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networks</a:t>
            </a:r>
          </a:p>
          <a:p>
            <a:pPr lvl="1"/>
            <a:endParaRPr lang="en-US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IoT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 and Ubiquitous IP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ENTEL (3)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Internet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evolution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Internet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of Things: technologies and applications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Wireless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experience enhancement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Mobility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support</a:t>
            </a: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283870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735360"/>
            <a:ext cx="7391400" cy="533400"/>
          </a:xfrm>
        </p:spPr>
        <p:txBody>
          <a:bodyPr/>
          <a:lstStyle/>
          <a:p>
            <a:r>
              <a:rPr lang="es-ES" dirty="0" smtClean="0"/>
              <a:t>1A2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908720"/>
            <a:ext cx="7992888" cy="4968652"/>
          </a:xfrm>
        </p:spPr>
        <p:txBody>
          <a:bodyPr/>
          <a:lstStyle/>
          <a:p>
            <a:endParaRPr lang="en-US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5G </a:t>
            </a:r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Mobile Network 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Planning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TSC (3)</a:t>
            </a:r>
          </a:p>
          <a:p>
            <a:pPr lvl="1"/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</a:t>
            </a:r>
            <a:r>
              <a:rPr lang="en-US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obile </a:t>
            </a:r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system planning: coverage and capacity optimization</a:t>
            </a:r>
          </a:p>
          <a:p>
            <a:pPr lvl="1"/>
            <a:r>
              <a:rPr lang="en-US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Green </a:t>
            </a:r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networks: spectrum and energy efficiency</a:t>
            </a:r>
          </a:p>
          <a:p>
            <a:pPr lvl="1"/>
            <a:r>
              <a:rPr lang="en-US" sz="1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HetNets</a:t>
            </a:r>
            <a:endParaRPr lang="en-US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r>
              <a:rPr lang="en-US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Self-Organizing </a:t>
            </a:r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Networks (SON)</a:t>
            </a:r>
          </a:p>
          <a:p>
            <a:pPr lvl="1"/>
            <a:r>
              <a:rPr lang="en-US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Radio </a:t>
            </a:r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Resource Management and interference coordination.</a:t>
            </a:r>
          </a:p>
          <a:p>
            <a:pPr lvl="1"/>
            <a:endParaRPr lang="en-US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Applied Image Processing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TSC(3)</a:t>
            </a:r>
          </a:p>
          <a:p>
            <a:pPr lvl="1"/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	Recent advances in 2D and 3D image capture and representation devices.</a:t>
            </a:r>
          </a:p>
          <a:p>
            <a:pPr lvl="1"/>
            <a:r>
              <a:rPr lang="en-US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Next </a:t>
            </a:r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generation video coding standards for Ultrahigh-Definition and 3D systems</a:t>
            </a:r>
          </a:p>
          <a:p>
            <a:pPr lvl="1"/>
            <a:r>
              <a:rPr lang="en-US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Efficient </a:t>
            </a:r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algorithms for image segmentation</a:t>
            </a:r>
          </a:p>
          <a:p>
            <a:pPr lvl="1"/>
            <a:r>
              <a:rPr lang="en-US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Techniques </a:t>
            </a:r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for representation, description and analysis of color, motion and shape</a:t>
            </a:r>
          </a:p>
          <a:p>
            <a:pPr lvl="1"/>
            <a:r>
              <a:rPr lang="en-US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Image </a:t>
            </a:r>
            <a:r>
              <a:rPr lang="en-US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processing software tools for application oriented design </a:t>
            </a:r>
          </a:p>
          <a:p>
            <a:pPr lvl="1"/>
            <a:endParaRPr lang="en-US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976999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764704"/>
            <a:ext cx="7391400" cy="533400"/>
          </a:xfrm>
        </p:spPr>
        <p:txBody>
          <a:bodyPr/>
          <a:lstStyle/>
          <a:p>
            <a:r>
              <a:rPr lang="es-ES" dirty="0" smtClean="0"/>
              <a:t>1A2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340768"/>
            <a:ext cx="7992888" cy="4824536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Low-power Systems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with Energy Harvesting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E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EL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(3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)</a:t>
            </a:r>
            <a:endParaRPr lang="en-US" sz="18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Low-power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embedded systems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Analog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front and back ends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Power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Management strategies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Battery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management and energy supervision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Energy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harvesting and power conditioning</a:t>
            </a:r>
          </a:p>
          <a:p>
            <a:pPr marL="457200" lvl="1" indent="0">
              <a:buNone/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Augmented 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Reality &amp; Smart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Objects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AC 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(3)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	Hardware for augmented reality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Software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and algorithms for augmented reality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Smart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object typology 	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Applications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789189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1023392"/>
            <a:ext cx="7391400" cy="533400"/>
          </a:xfrm>
        </p:spPr>
        <p:txBody>
          <a:bodyPr/>
          <a:lstStyle/>
          <a:p>
            <a:r>
              <a:rPr lang="en-US" dirty="0" smtClean="0"/>
              <a:t>MASTEAM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844824"/>
            <a:ext cx="7821488" cy="4897015"/>
          </a:xfrm>
        </p:spPr>
        <p:txBody>
          <a:bodyPr/>
          <a:lstStyle/>
          <a:p>
            <a:r>
              <a:rPr lang="en-US" sz="2000" dirty="0" smtClean="0"/>
              <a:t>Master in </a:t>
            </a:r>
            <a:r>
              <a:rPr lang="en-US" sz="2000" b="1" dirty="0" smtClean="0"/>
              <a:t>Telecommunications Engineering</a:t>
            </a:r>
            <a:r>
              <a:rPr lang="en-US" sz="2000" dirty="0" smtClean="0"/>
              <a:t>, </a:t>
            </a:r>
            <a:r>
              <a:rPr lang="en-US" sz="2000" dirty="0" smtClean="0"/>
              <a:t>with emphasis in </a:t>
            </a:r>
          </a:p>
          <a:p>
            <a:endParaRPr lang="en-US" sz="900" dirty="0" smtClean="0"/>
          </a:p>
          <a:p>
            <a:pPr lvl="1"/>
            <a:r>
              <a:rPr lang="en-US" b="1" dirty="0" smtClean="0"/>
              <a:t>Internet of Things</a:t>
            </a:r>
            <a:endParaRPr lang="en-US" b="1" dirty="0" smtClean="0"/>
          </a:p>
          <a:p>
            <a:pPr lvl="1"/>
            <a:r>
              <a:rPr lang="en-US" b="1" dirty="0"/>
              <a:t>Smart Cities </a:t>
            </a:r>
          </a:p>
          <a:p>
            <a:pPr lvl="1"/>
            <a:r>
              <a:rPr lang="en-US" b="1" dirty="0" smtClean="0"/>
              <a:t>Mobility – 5G </a:t>
            </a:r>
            <a:endParaRPr lang="en-US" b="1" dirty="0" smtClean="0"/>
          </a:p>
          <a:p>
            <a:pPr lvl="1"/>
            <a:r>
              <a:rPr lang="en-US" b="1" dirty="0" smtClean="0"/>
              <a:t>Management</a:t>
            </a:r>
            <a:endParaRPr lang="en-US" b="1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Areas: sensors, embedded systems, </a:t>
            </a:r>
            <a:r>
              <a:rPr lang="en-US" dirty="0" err="1" smtClean="0"/>
              <a:t>radiocommunications</a:t>
            </a:r>
            <a:r>
              <a:rPr lang="en-US" dirty="0" smtClean="0"/>
              <a:t>, optical communications, signal processing,  IP protocols and services, network security, programming, data analytics and big data, project management, business plans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sz="2000" b="1" dirty="0" smtClean="0"/>
              <a:t>Official</a:t>
            </a:r>
            <a:r>
              <a:rPr lang="en-US" sz="2000" dirty="0" smtClean="0"/>
              <a:t> program, accredited by </a:t>
            </a:r>
            <a:r>
              <a:rPr lang="en-US" sz="2000" dirty="0" err="1" smtClean="0"/>
              <a:t>Ministerio</a:t>
            </a:r>
            <a:r>
              <a:rPr lang="en-US" sz="2000" dirty="0" smtClean="0"/>
              <a:t> &amp; </a:t>
            </a:r>
            <a:r>
              <a:rPr lang="en-US" sz="2000" dirty="0" err="1" smtClean="0"/>
              <a:t>Generalitat</a:t>
            </a:r>
            <a:endParaRPr lang="en-US" sz="2000" dirty="0" smtClean="0"/>
          </a:p>
          <a:p>
            <a:pPr lvl="1"/>
            <a:r>
              <a:rPr lang="en-US" dirty="0" smtClean="0"/>
              <a:t>Access to PhD program</a:t>
            </a:r>
          </a:p>
          <a:p>
            <a:pPr lvl="1"/>
            <a:r>
              <a:rPr lang="en-US" dirty="0" smtClean="0"/>
              <a:t>Grants</a:t>
            </a:r>
            <a:endParaRPr lang="en-US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51892"/>
            <a:ext cx="20288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992556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807368"/>
            <a:ext cx="7391400" cy="533400"/>
          </a:xfrm>
        </p:spPr>
        <p:txBody>
          <a:bodyPr/>
          <a:lstStyle/>
          <a:p>
            <a:r>
              <a:rPr lang="es-ES" dirty="0" smtClean="0"/>
              <a:t>1B1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340668"/>
            <a:ext cx="7992888" cy="496865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Service Engineering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ENTEL 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(3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Introduction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to networked services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Dimensioning of services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Provisioning of telecom services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Operations Management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Conclusions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, Advanced topics and Future trends</a:t>
            </a: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Body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Sensor Nodes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EE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L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(3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Physiological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and body position and movement sensors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Low-noise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sensor interfaces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Interference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reduction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Sensor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node implementation (Laboratory project)</a:t>
            </a:r>
          </a:p>
          <a:p>
            <a:pPr lvl="1"/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051676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807368"/>
            <a:ext cx="7391400" cy="533400"/>
          </a:xfrm>
        </p:spPr>
        <p:txBody>
          <a:bodyPr/>
          <a:lstStyle/>
          <a:p>
            <a:r>
              <a:rPr lang="es-ES" dirty="0" smtClean="0"/>
              <a:t>1B1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412776"/>
            <a:ext cx="7992888" cy="532859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Creativity &amp; Engineering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OE* (3)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Problem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solving and killer applications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Critical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thinking and the role of the mind in learning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Promoting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creativity and team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leadership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Creative techniques</a:t>
            </a: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marL="457200" lvl="1" indent="0">
              <a:buNone/>
            </a:pP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Big 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Data &amp; Data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Mining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AC 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(6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)</a:t>
            </a:r>
            <a:endParaRPr lang="en-US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Storing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big data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	Processing big data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Tools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and techniques to analyze big data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Automatic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recognition of patters in large data set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	Recommender systems</a:t>
            </a:r>
          </a:p>
          <a:p>
            <a:endParaRPr lang="en-U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marL="457200" lvl="1" indent="0">
              <a:buNone/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43608" y="341970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* Coordinated by </a:t>
            </a:r>
            <a:r>
              <a:rPr lang="en-US" dirty="0"/>
              <a:t>P</a:t>
            </a:r>
            <a:r>
              <a:rPr lang="en-US" dirty="0" smtClean="0"/>
              <a:t>rofessor A. Elias (TSC)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50992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836712"/>
            <a:ext cx="7391400" cy="533400"/>
          </a:xfrm>
        </p:spPr>
        <p:txBody>
          <a:bodyPr/>
          <a:lstStyle/>
          <a:p>
            <a:r>
              <a:rPr lang="es-ES" dirty="0" smtClean="0"/>
              <a:t>1B2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484783"/>
            <a:ext cx="7992888" cy="5040561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Network Security Authentication &amp;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Authorization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 ENTEL (3)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Security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Introduction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Secure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Storage of Credentials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Passwords/credentials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auditing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User/service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authentication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Authenticated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services and credential sharing</a:t>
            </a:r>
          </a:p>
          <a:p>
            <a:pPr marL="457200" lvl="1" indent="0">
              <a:buNone/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Software 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Defined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Radio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TSC </a:t>
            </a:r>
            <a:r>
              <a:rPr lang="en-US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(3</a:t>
            </a: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Cognitive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and Software Defined Radio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Cloud-RAN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Digital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signal generation and processing strategies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Advanced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high-efficient transceiver architectures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Linear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and nonlinear characterization and compensation</a:t>
            </a: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333870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980627"/>
            <a:ext cx="7391400" cy="533400"/>
          </a:xfrm>
        </p:spPr>
        <p:txBody>
          <a:bodyPr/>
          <a:lstStyle/>
          <a:p>
            <a:r>
              <a:rPr lang="es-ES" dirty="0" smtClean="0"/>
              <a:t>1B2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484684"/>
            <a:ext cx="7992888" cy="4968652"/>
          </a:xfrm>
        </p:spPr>
        <p:txBody>
          <a:bodyPr/>
          <a:lstStyle/>
          <a:p>
            <a:pPr marL="457200" lvl="1" indent="0">
              <a:buNone/>
            </a:pP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Project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on </a:t>
            </a: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ICT-based Business 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Models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DEPT: OE (3)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Planning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activities to develop a new business model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Project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management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Generation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of an innovative idea (students project, first part)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Activity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plan to develop a new business model (students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project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, second part)</a:t>
            </a:r>
          </a:p>
          <a:p>
            <a:pPr lvl="1"/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Selling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55 Roman" pitchFamily="34" charset="0"/>
              </a:rPr>
              <a:t>the project (students project, third part)</a:t>
            </a: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  <a:p>
            <a:pPr lvl="1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262756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1095400"/>
            <a:ext cx="7391400" cy="533400"/>
          </a:xfrm>
        </p:spPr>
        <p:txBody>
          <a:bodyPr/>
          <a:lstStyle/>
          <a:p>
            <a:r>
              <a:rPr lang="en-US" dirty="0" smtClean="0"/>
              <a:t>MASTEAM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772816"/>
            <a:ext cx="7821488" cy="4897015"/>
          </a:xfrm>
        </p:spPr>
        <p:txBody>
          <a:bodyPr/>
          <a:lstStyle/>
          <a:p>
            <a:r>
              <a:rPr lang="en-US" sz="2400" dirty="0"/>
              <a:t>“</a:t>
            </a:r>
            <a:r>
              <a:rPr lang="en-US" sz="2400" dirty="0" err="1"/>
              <a:t>Mejores</a:t>
            </a:r>
            <a:r>
              <a:rPr lang="en-US" sz="2400" dirty="0"/>
              <a:t> 5 </a:t>
            </a:r>
            <a:r>
              <a:rPr lang="en-US" sz="2400" dirty="0" err="1"/>
              <a:t>másteres</a:t>
            </a:r>
            <a:r>
              <a:rPr lang="en-US" sz="2400" dirty="0"/>
              <a:t> de </a:t>
            </a:r>
            <a:r>
              <a:rPr lang="en-US" sz="2400" dirty="0" err="1"/>
              <a:t>Ingeniería</a:t>
            </a:r>
            <a:r>
              <a:rPr lang="en-US" sz="2400" dirty="0"/>
              <a:t>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España</a:t>
            </a:r>
            <a:r>
              <a:rPr lang="en-US" sz="2400" dirty="0" smtClean="0"/>
              <a:t> 2016</a:t>
            </a:r>
            <a:r>
              <a:rPr lang="en-US" sz="2400" dirty="0"/>
              <a:t>”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http://www.elmundo.es/mejores-masters/ingenieria.html</a:t>
            </a:r>
            <a:r>
              <a:rPr lang="en-US" dirty="0"/>
              <a:t> </a:t>
            </a:r>
          </a:p>
          <a:p>
            <a:endParaRPr lang="en-US" sz="2400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2852936"/>
            <a:ext cx="8158708" cy="364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599978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1095400"/>
            <a:ext cx="7391400" cy="533400"/>
          </a:xfrm>
        </p:spPr>
        <p:txBody>
          <a:bodyPr/>
          <a:lstStyle/>
          <a:p>
            <a:r>
              <a:rPr lang="en-US" dirty="0" smtClean="0"/>
              <a:t>MASTEAM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844824"/>
            <a:ext cx="8109520" cy="4897015"/>
          </a:xfrm>
        </p:spPr>
        <p:txBody>
          <a:bodyPr/>
          <a:lstStyle/>
          <a:p>
            <a:r>
              <a:rPr lang="en-US" sz="2400" dirty="0" smtClean="0"/>
              <a:t>“Master of Excellence” grants by </a:t>
            </a:r>
            <a:r>
              <a:rPr lang="en-US" sz="2400" dirty="0" err="1" smtClean="0"/>
              <a:t>FCLP</a:t>
            </a:r>
            <a:endParaRPr lang="en-US" sz="2400" dirty="0" smtClean="0"/>
          </a:p>
          <a:p>
            <a:pPr lvl="1"/>
            <a:endParaRPr lang="en-US" sz="400" dirty="0" smtClean="0"/>
          </a:p>
          <a:p>
            <a:pPr lvl="1"/>
            <a:r>
              <a:rPr lang="en-US" dirty="0" smtClean="0"/>
              <a:t>Best candidate receives 5000 euros grant</a:t>
            </a:r>
          </a:p>
          <a:p>
            <a:pPr marL="457200" lvl="1" indent="0">
              <a:buNone/>
            </a:pPr>
            <a:endParaRPr lang="en-US" sz="1600" dirty="0">
              <a:hlinkClick r:id="rId2"/>
            </a:endParaRPr>
          </a:p>
          <a:p>
            <a:pPr marL="457200" lvl="1" indent="0">
              <a:buNone/>
            </a:pPr>
            <a:r>
              <a:rPr lang="en-US" sz="1200" dirty="0" smtClean="0">
                <a:hlinkClick r:id="rId2"/>
              </a:rPr>
              <a:t>http</a:t>
            </a:r>
            <a:r>
              <a:rPr lang="en-US" sz="1200" dirty="0">
                <a:hlinkClick r:id="rId2"/>
              </a:rPr>
              <a:t>://</a:t>
            </a:r>
            <a:r>
              <a:rPr lang="en-US" sz="1200" dirty="0" smtClean="0">
                <a:hlinkClick r:id="rId2"/>
              </a:rPr>
              <a:t>www.fundaciocatalunya-lapedrera.com/es/content/becas-m%C3%A1steres-de-excelencia</a:t>
            </a:r>
            <a:r>
              <a:rPr lang="en-US" sz="1200" dirty="0" smtClean="0"/>
              <a:t> </a:t>
            </a:r>
            <a:endParaRPr lang="en-US" sz="1200" dirty="0"/>
          </a:p>
          <a:p>
            <a:endParaRPr lang="en-US" sz="2400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30815"/>
            <a:ext cx="2114550" cy="15144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5349" y="3299162"/>
            <a:ext cx="6552728" cy="337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255051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1095400"/>
            <a:ext cx="7391400" cy="533400"/>
          </a:xfrm>
        </p:spPr>
        <p:txBody>
          <a:bodyPr/>
          <a:lstStyle/>
          <a:p>
            <a:r>
              <a:rPr lang="en-US" dirty="0" smtClean="0"/>
              <a:t>Faculty &amp; Research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844824"/>
            <a:ext cx="8109520" cy="4897015"/>
          </a:xfrm>
        </p:spPr>
        <p:txBody>
          <a:bodyPr/>
          <a:lstStyle/>
          <a:p>
            <a:r>
              <a:rPr lang="en-US" sz="2400" dirty="0" smtClean="0"/>
              <a:t>World-class research in the areas of the master</a:t>
            </a:r>
            <a:endParaRPr lang="en-US" sz="1200" dirty="0"/>
          </a:p>
          <a:p>
            <a:endParaRPr lang="en-US" sz="2400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492896"/>
            <a:ext cx="6768752" cy="4057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721937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1095400"/>
            <a:ext cx="7391400" cy="533400"/>
          </a:xfrm>
        </p:spPr>
        <p:txBody>
          <a:bodyPr/>
          <a:lstStyle/>
          <a:p>
            <a:r>
              <a:rPr lang="en-US" dirty="0" smtClean="0"/>
              <a:t>Faculty &amp; Research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844824"/>
            <a:ext cx="8109520" cy="4897015"/>
          </a:xfrm>
        </p:spPr>
        <p:txBody>
          <a:bodyPr/>
          <a:lstStyle/>
          <a:p>
            <a:r>
              <a:rPr lang="en-US" sz="2400" dirty="0" smtClean="0"/>
              <a:t>World-class research in the areas of the master</a:t>
            </a:r>
            <a:endParaRPr lang="en-US" sz="1200" dirty="0"/>
          </a:p>
          <a:p>
            <a:endParaRPr lang="en-US" sz="2400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863" y="2568277"/>
            <a:ext cx="8429625" cy="40290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81675"/>
            <a:ext cx="2112751" cy="140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34446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1095400"/>
            <a:ext cx="7391400" cy="533400"/>
          </a:xfrm>
        </p:spPr>
        <p:txBody>
          <a:bodyPr/>
          <a:lstStyle/>
          <a:p>
            <a:r>
              <a:rPr lang="en-US" dirty="0" smtClean="0"/>
              <a:t>Alumni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916832"/>
            <a:ext cx="1916832" cy="4897015"/>
          </a:xfrm>
        </p:spPr>
        <p:txBody>
          <a:bodyPr/>
          <a:lstStyle/>
          <a:p>
            <a:r>
              <a:rPr lang="en-US" sz="2400" dirty="0" smtClean="0"/>
              <a:t>LinkedIn: 170+ contacts</a:t>
            </a:r>
          </a:p>
          <a:p>
            <a:endParaRPr lang="en-US" sz="2400" dirty="0"/>
          </a:p>
          <a:p>
            <a:endParaRPr lang="en-US" sz="1000" dirty="0" smtClean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2" y="0"/>
            <a:ext cx="5400601" cy="688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44001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1095400"/>
            <a:ext cx="7391400" cy="533400"/>
          </a:xfrm>
        </p:spPr>
        <p:txBody>
          <a:bodyPr/>
          <a:lstStyle/>
          <a:p>
            <a:r>
              <a:rPr lang="en-US" dirty="0" smtClean="0"/>
              <a:t>Alumni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916832"/>
            <a:ext cx="1916832" cy="4897015"/>
          </a:xfrm>
        </p:spPr>
        <p:txBody>
          <a:bodyPr/>
          <a:lstStyle/>
          <a:p>
            <a:r>
              <a:rPr lang="en-US" sz="2400" dirty="0" smtClean="0"/>
              <a:t>LinkedIn: 170+ contacts</a:t>
            </a:r>
          </a:p>
          <a:p>
            <a:endParaRPr lang="en-US" sz="2400" dirty="0"/>
          </a:p>
          <a:p>
            <a:endParaRPr lang="en-US" sz="1000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-27384"/>
            <a:ext cx="5436096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695419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6013" y="1125216"/>
            <a:ext cx="7391400" cy="533400"/>
          </a:xfrm>
        </p:spPr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1844824"/>
            <a:ext cx="7749480" cy="4824535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dirty="0" smtClean="0"/>
              <a:t>60 </a:t>
            </a:r>
            <a:r>
              <a:rPr lang="en-US" sz="2800" dirty="0" smtClean="0"/>
              <a:t>ECTS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 smtClean="0"/>
              <a:t>1 </a:t>
            </a:r>
            <a:r>
              <a:rPr lang="en-US" sz="2400" dirty="0" smtClean="0"/>
              <a:t>year at full-time, or 1.5, 2 or more at </a:t>
            </a:r>
            <a:r>
              <a:rPr lang="en-US" sz="2400" dirty="0" smtClean="0"/>
              <a:t>part-time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/>
              <a:t>1 </a:t>
            </a:r>
            <a:r>
              <a:rPr lang="en-US" sz="2400" dirty="0" err="1"/>
              <a:t>ECTS</a:t>
            </a:r>
            <a:r>
              <a:rPr lang="en-US" sz="2400" dirty="0"/>
              <a:t> = 9h of classroom activities + 16 h of autonomous </a:t>
            </a:r>
            <a:r>
              <a:rPr lang="en-US" sz="2400" dirty="0" smtClean="0"/>
              <a:t>activities</a:t>
            </a:r>
            <a:endParaRPr lang="en-US" sz="2400" dirty="0" smtClean="0"/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b="1" dirty="0" smtClean="0"/>
              <a:t>Mandatory</a:t>
            </a:r>
            <a:r>
              <a:rPr lang="en-US" sz="2800" dirty="0" smtClean="0"/>
              <a:t> contents: 15 ECTS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b="1" dirty="0" smtClean="0"/>
              <a:t>Optional</a:t>
            </a:r>
            <a:r>
              <a:rPr lang="en-US" sz="2800" dirty="0" smtClean="0"/>
              <a:t> contents: 33 ECTS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 smtClean="0"/>
              <a:t>Total optional offer: 42 ECTS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800" b="1" dirty="0" smtClean="0"/>
              <a:t>Master Thesis</a:t>
            </a:r>
            <a:r>
              <a:rPr lang="en-US" sz="2800" dirty="0" smtClean="0"/>
              <a:t>: </a:t>
            </a:r>
            <a:r>
              <a:rPr lang="en-US" sz="2800" dirty="0"/>
              <a:t>12 </a:t>
            </a:r>
            <a:r>
              <a:rPr lang="en-US" sz="2800" dirty="0" smtClean="0"/>
              <a:t>ECTS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dirty="0" smtClean="0"/>
              <a:t>Performed during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semester (full-time) or later</a:t>
            </a:r>
            <a:endParaRPr lang="en-US" sz="2400" dirty="0"/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437821710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997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199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ca-E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55 Roman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ca-E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55 Roman" pitchFamily="34" charset="0"/>
          </a:defRPr>
        </a:defPPr>
      </a:lstStyle>
    </a:lnDef>
  </a:objectDefaults>
  <a:extraClrSchemeLst>
    <a:extraClrScheme>
      <a:clrScheme name="199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9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9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9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9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9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9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CAMPUS DEL BAIX LLOBREGAT v3</Template>
  <TotalTime>4482</TotalTime>
  <Words>939</Words>
  <Application>Microsoft Office PowerPoint</Application>
  <PresentationFormat>Presentación en pantalla (4:3)</PresentationFormat>
  <Paragraphs>259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9" baseType="lpstr">
      <vt:lpstr>Arial</vt:lpstr>
      <vt:lpstr>Calibri</vt:lpstr>
      <vt:lpstr>Helvetica 55 Roman</vt:lpstr>
      <vt:lpstr>Times New Roman</vt:lpstr>
      <vt:lpstr>Wingdings</vt:lpstr>
      <vt:lpstr>1997</vt:lpstr>
      <vt:lpstr>MASTEAM   Master in applied telecommunications and Engineering management</vt:lpstr>
      <vt:lpstr>MASTEAM</vt:lpstr>
      <vt:lpstr>MASTEAM</vt:lpstr>
      <vt:lpstr>MASTEAM</vt:lpstr>
      <vt:lpstr>Faculty &amp; Research </vt:lpstr>
      <vt:lpstr>Faculty &amp; Research </vt:lpstr>
      <vt:lpstr>Alumni</vt:lpstr>
      <vt:lpstr>Alumni</vt:lpstr>
      <vt:lpstr>Structure</vt:lpstr>
      <vt:lpstr>Presentación de PowerPoint</vt:lpstr>
      <vt:lpstr>Mobility, Double Degree, Internships</vt:lpstr>
      <vt:lpstr>Internships / Cooperation with companies</vt:lpstr>
      <vt:lpstr>Questions ?</vt:lpstr>
      <vt:lpstr>1A1</vt:lpstr>
      <vt:lpstr>1A1</vt:lpstr>
      <vt:lpstr>1A1</vt:lpstr>
      <vt:lpstr>1A2</vt:lpstr>
      <vt:lpstr>1A2</vt:lpstr>
      <vt:lpstr>1A2</vt:lpstr>
      <vt:lpstr>1B1</vt:lpstr>
      <vt:lpstr>1B1</vt:lpstr>
      <vt:lpstr>1B2</vt:lpstr>
      <vt:lpstr>1B2</vt:lpstr>
    </vt:vector>
  </TitlesOfParts>
  <Company>UPC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ESCOLA POLITÈCNICA SUPERIOR DE CASTELLDEFELS   (EPSC)</dc:title>
  <dc:creator>Jordi Berenguer</dc:creator>
  <cp:lastModifiedBy>David David</cp:lastModifiedBy>
  <cp:revision>198</cp:revision>
  <cp:lastPrinted>2016-09-08T14:32:56Z</cp:lastPrinted>
  <dcterms:created xsi:type="dcterms:W3CDTF">2007-12-18T04:00:05Z</dcterms:created>
  <dcterms:modified xsi:type="dcterms:W3CDTF">2017-05-31T08:11:54Z</dcterms:modified>
</cp:coreProperties>
</file>